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313850"/>
  <p:embeddedFontLst>
    <p:embeddedFont>
      <p:font typeface="Nunito"/>
      <p:regular r:id="rId22"/>
      <p:bold r:id="rId23"/>
      <p:italic r:id="rId24"/>
      <p:boldItalic r:id="rId25"/>
    </p:embeddedFont>
    <p:embeddedFont>
      <p:font typeface="Italianno"/>
      <p:regular r:id="rId26"/>
    </p:embeddedFont>
    <p:embeddedFont>
      <p:font typeface="Arial Black"/>
      <p:regular r:id="rId27"/>
    </p:embeddedFont>
    <p:embeddedFont>
      <p:font typeface="Nunito Light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4536">
          <p15:clr>
            <a:srgbClr val="A4A3A4"/>
          </p15:clr>
        </p15:guide>
        <p15:guide id="2" pos="1951">
          <p15:clr>
            <a:srgbClr val="747775"/>
          </p15:clr>
        </p15:guide>
        <p15:guide id="3" orient="horz" pos="2576">
          <p15:clr>
            <a:srgbClr val="747775"/>
          </p15:clr>
        </p15:guide>
        <p15:guide id="4" pos="2455">
          <p15:clr>
            <a:srgbClr val="747775"/>
          </p15:clr>
        </p15:guide>
        <p15:guide id="5" pos="3003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536"/>
        <p:guide pos="1951"/>
        <p:guide pos="2576" orient="horz"/>
        <p:guide pos="2455"/>
        <p:guide pos="3003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Nunito-regular.fntdata"/><Relationship Id="rId21" Type="http://schemas.openxmlformats.org/officeDocument/2006/relationships/slide" Target="slides/slide15.xml"/><Relationship Id="rId24" Type="http://schemas.openxmlformats.org/officeDocument/2006/relationships/font" Target="fonts/Nunito-italic.fntdata"/><Relationship Id="rId23" Type="http://schemas.openxmlformats.org/officeDocument/2006/relationships/font" Target="fonts/Nunito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Italianno-regular.fntdata"/><Relationship Id="rId25" Type="http://schemas.openxmlformats.org/officeDocument/2006/relationships/font" Target="fonts/Nunito-boldItalic.fntdata"/><Relationship Id="rId28" Type="http://schemas.openxmlformats.org/officeDocument/2006/relationships/font" Target="fonts/NunitoLight-regular.fntdata"/><Relationship Id="rId27" Type="http://schemas.openxmlformats.org/officeDocument/2006/relationships/font" Target="fonts/ArialBlack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NunitoLigh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NunitoLight-boldItalic.fntdata"/><Relationship Id="rId30" Type="http://schemas.openxmlformats.org/officeDocument/2006/relationships/font" Target="fonts/NunitoLight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65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25" spcFirstLastPara="1" rIns="91325" wrap="square" tIns="456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65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25" spcFirstLastPara="1" rIns="91325" wrap="square" tIns="4565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27025" y="700088"/>
            <a:ext cx="6203950" cy="34909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25" spcFirstLastPara="1" rIns="91325" wrap="square" tIns="4565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846554"/>
            <a:ext cx="2971800" cy="465693"/>
          </a:xfrm>
          <a:prstGeom prst="rect">
            <a:avLst/>
          </a:prstGeom>
          <a:noFill/>
          <a:ln>
            <a:noFill/>
          </a:ln>
        </p:spPr>
        <p:txBody>
          <a:bodyPr anchorCtr="0" anchor="b" bIns="45650" lIns="91325" spcFirstLastPara="1" rIns="91325" wrap="square" tIns="456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846554"/>
            <a:ext cx="2971800" cy="465693"/>
          </a:xfrm>
          <a:prstGeom prst="rect">
            <a:avLst/>
          </a:prstGeom>
          <a:noFill/>
          <a:ln>
            <a:noFill/>
          </a:ln>
        </p:spPr>
        <p:txBody>
          <a:bodyPr anchorCtr="0" anchor="b" bIns="45650" lIns="91325" spcFirstLastPara="1" rIns="91325" wrap="square" tIns="456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/>
          <p:nvPr>
            <p:ph idx="2" type="sldImg"/>
          </p:nvPr>
        </p:nvSpPr>
        <p:spPr>
          <a:xfrm>
            <a:off x="327025" y="700088"/>
            <a:ext cx="6203950" cy="34909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4" name="Google Shape;64;p1:notes"/>
          <p:cNvSpPr txBox="1"/>
          <p:nvPr>
            <p:ph idx="1" type="body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:notes"/>
          <p:cNvSpPr txBox="1"/>
          <p:nvPr>
            <p:ph idx="12" type="sldNum"/>
          </p:nvPr>
        </p:nvSpPr>
        <p:spPr>
          <a:xfrm>
            <a:off x="3884613" y="8846554"/>
            <a:ext cx="2971800" cy="465693"/>
          </a:xfrm>
          <a:prstGeom prst="rect">
            <a:avLst/>
          </a:prstGeom>
          <a:noFill/>
          <a:ln>
            <a:noFill/>
          </a:ln>
        </p:spPr>
        <p:txBody>
          <a:bodyPr anchorCtr="0" anchor="b" bIns="45650" lIns="91325" spcFirstLastPara="1" rIns="91325" wrap="square" tIns="456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a10d66f7e0_4_18:notes"/>
          <p:cNvSpPr txBox="1"/>
          <p:nvPr>
            <p:ph idx="1" type="body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-2286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Approach used to calculate the electronic band structure of material systems by making approximate wave functions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55" name="Google Shape;155;g2a10d66f7e0_4_18:notes"/>
          <p:cNvSpPr/>
          <p:nvPr>
            <p:ph idx="2" type="sldImg"/>
          </p:nvPr>
        </p:nvSpPr>
        <p:spPr>
          <a:xfrm>
            <a:off x="327025" y="700088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a10d66f7e0_4_34:notes"/>
          <p:cNvSpPr txBox="1"/>
          <p:nvPr>
            <p:ph idx="1" type="body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-2286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Approach used to calculate the electronic band structure of material systems by making approximate wave functions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64" name="Google Shape;164;g2a10d66f7e0_4_34:notes"/>
          <p:cNvSpPr/>
          <p:nvPr>
            <p:ph idx="2" type="sldImg"/>
          </p:nvPr>
        </p:nvSpPr>
        <p:spPr>
          <a:xfrm>
            <a:off x="327025" y="700088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a10d66f7e0_4_52:notes"/>
          <p:cNvSpPr txBox="1"/>
          <p:nvPr>
            <p:ph idx="1" type="body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-2286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Approach used to calculate the electronic band structure of material systems by making approximate wave functions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74" name="Google Shape;174;g2a10d66f7e0_4_52:notes"/>
          <p:cNvSpPr/>
          <p:nvPr>
            <p:ph idx="2" type="sldImg"/>
          </p:nvPr>
        </p:nvSpPr>
        <p:spPr>
          <a:xfrm>
            <a:off x="327025" y="700088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a133a7d99a_3_0:notes"/>
          <p:cNvSpPr txBox="1"/>
          <p:nvPr>
            <p:ph idx="1" type="body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-2286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Approach used to calculate the electronic band structure of material systems by making approximate wave functions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82" name="Google Shape;182;g2a133a7d99a_3_0:notes"/>
          <p:cNvSpPr/>
          <p:nvPr>
            <p:ph idx="2" type="sldImg"/>
          </p:nvPr>
        </p:nvSpPr>
        <p:spPr>
          <a:xfrm>
            <a:off x="327025" y="700088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a10d66f7e0_3_196:notes"/>
          <p:cNvSpPr txBox="1"/>
          <p:nvPr>
            <p:ph idx="1" type="body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-2286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Approach used to calculate the electronic band structure of material systems by making approximate wave functions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92" name="Google Shape;192;g2a10d66f7e0_3_196:notes"/>
          <p:cNvSpPr/>
          <p:nvPr>
            <p:ph idx="2" type="sldImg"/>
          </p:nvPr>
        </p:nvSpPr>
        <p:spPr>
          <a:xfrm>
            <a:off x="327025" y="700088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a10d66f7e0_3_191:notes"/>
          <p:cNvSpPr txBox="1"/>
          <p:nvPr>
            <p:ph idx="1" type="body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-2286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Approach used to calculate the electronic band structure of material systems by making approximate wave functions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98" name="Google Shape;198;g2a10d66f7e0_3_191:notes"/>
          <p:cNvSpPr/>
          <p:nvPr>
            <p:ph idx="2" type="sldImg"/>
          </p:nvPr>
        </p:nvSpPr>
        <p:spPr>
          <a:xfrm>
            <a:off x="327025" y="700088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a10d66f7e0_3_90:notes"/>
          <p:cNvSpPr txBox="1"/>
          <p:nvPr>
            <p:ph idx="1" type="body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-2286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Approach used to calculate the electronic band structure of material systems by making approximate wave functions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75" name="Google Shape;75;g2a10d66f7e0_3_90:notes"/>
          <p:cNvSpPr/>
          <p:nvPr>
            <p:ph idx="2" type="sldImg"/>
          </p:nvPr>
        </p:nvSpPr>
        <p:spPr>
          <a:xfrm>
            <a:off x="327025" y="700088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a10d66f7e0_3_162:notes"/>
          <p:cNvSpPr txBox="1"/>
          <p:nvPr>
            <p:ph idx="1" type="body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-2286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Approach used to calculate the electronic band structure of material systems by making approximate wave functions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5" name="Google Shape;95;g2a10d66f7e0_3_162:notes"/>
          <p:cNvSpPr/>
          <p:nvPr>
            <p:ph idx="2" type="sldImg"/>
          </p:nvPr>
        </p:nvSpPr>
        <p:spPr>
          <a:xfrm>
            <a:off x="327025" y="700088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a10d66f7e0_3_72:notes"/>
          <p:cNvSpPr txBox="1"/>
          <p:nvPr>
            <p:ph idx="1" type="body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-2286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Approach used to calculate the electronic band structure of material systems by making approximate wave functions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04" name="Google Shape;104;g2a10d66f7e0_3_72:notes"/>
          <p:cNvSpPr/>
          <p:nvPr>
            <p:ph idx="2" type="sldImg"/>
          </p:nvPr>
        </p:nvSpPr>
        <p:spPr>
          <a:xfrm>
            <a:off x="327025" y="700088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a10d66f7e0_5_4:notes"/>
          <p:cNvSpPr txBox="1"/>
          <p:nvPr>
            <p:ph idx="1" type="body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-2286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Approach used to calculate the electronic band structure of material systems by making approximate wave functions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11" name="Google Shape;111;g2a10d66f7e0_5_4:notes"/>
          <p:cNvSpPr/>
          <p:nvPr>
            <p:ph idx="2" type="sldImg"/>
          </p:nvPr>
        </p:nvSpPr>
        <p:spPr>
          <a:xfrm>
            <a:off x="327025" y="700088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a10d66f7e0_3_108:notes"/>
          <p:cNvSpPr txBox="1"/>
          <p:nvPr>
            <p:ph idx="1" type="body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-2286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Approach used to calculate the electronic band structure of material systems by making approximate wave functions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18" name="Google Shape;118;g2a10d66f7e0_3_108:notes"/>
          <p:cNvSpPr/>
          <p:nvPr>
            <p:ph idx="2" type="sldImg"/>
          </p:nvPr>
        </p:nvSpPr>
        <p:spPr>
          <a:xfrm>
            <a:off x="327025" y="700088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a10d66f7e0_3_126:notes"/>
          <p:cNvSpPr txBox="1"/>
          <p:nvPr>
            <p:ph idx="1" type="body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-2286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Approach used to calculate the electronic band structure of material systems by making approximate wave functions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27" name="Google Shape;127;g2a10d66f7e0_3_126:notes"/>
          <p:cNvSpPr/>
          <p:nvPr>
            <p:ph idx="2" type="sldImg"/>
          </p:nvPr>
        </p:nvSpPr>
        <p:spPr>
          <a:xfrm>
            <a:off x="327025" y="700088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a10d66f7e0_3_144:notes"/>
          <p:cNvSpPr txBox="1"/>
          <p:nvPr>
            <p:ph idx="1" type="body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-2286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Approach used to calculate the electronic band structure of material systems by making approximate wave functions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37" name="Google Shape;137;g2a10d66f7e0_3_144:notes"/>
          <p:cNvSpPr/>
          <p:nvPr>
            <p:ph idx="2" type="sldImg"/>
          </p:nvPr>
        </p:nvSpPr>
        <p:spPr>
          <a:xfrm>
            <a:off x="327025" y="700088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a10d66f7e0_3_178:notes"/>
          <p:cNvSpPr txBox="1"/>
          <p:nvPr>
            <p:ph idx="1" type="body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-2286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Approach used to calculate the electronic band structure of material systems by making approximate wave functions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45" name="Google Shape;145;g2a10d66f7e0_3_178:notes"/>
          <p:cNvSpPr/>
          <p:nvPr>
            <p:ph idx="2" type="sldImg"/>
          </p:nvPr>
        </p:nvSpPr>
        <p:spPr>
          <a:xfrm>
            <a:off x="327025" y="700088"/>
            <a:ext cx="62040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  <a:defRPr b="1" sz="4000" cap="non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" type="subTitle"/>
          </p:nvPr>
        </p:nvSpPr>
        <p:spPr>
          <a:xfrm>
            <a:off x="685800" y="2914650"/>
            <a:ext cx="77724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type="title"/>
          </p:nvPr>
        </p:nvSpPr>
        <p:spPr>
          <a:xfrm>
            <a:off x="457200" y="8191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>
            <p:ph type="title"/>
          </p:nvPr>
        </p:nvSpPr>
        <p:spPr>
          <a:xfrm>
            <a:off x="457204" y="914400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" type="body"/>
          </p:nvPr>
        </p:nvSpPr>
        <p:spPr>
          <a:xfrm>
            <a:off x="3575050" y="914401"/>
            <a:ext cx="5111750" cy="39433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4" name="Google Shape;54;p14"/>
          <p:cNvSpPr txBox="1"/>
          <p:nvPr>
            <p:ph idx="2" type="body"/>
          </p:nvPr>
        </p:nvSpPr>
        <p:spPr>
          <a:xfrm>
            <a:off x="457204" y="1853804"/>
            <a:ext cx="3008313" cy="30039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>
            <p:ph type="title"/>
          </p:nvPr>
        </p:nvSpPr>
        <p:spPr>
          <a:xfrm>
            <a:off x="1792288" y="3905251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5"/>
          <p:cNvSpPr/>
          <p:nvPr>
            <p:ph idx="2" type="pic"/>
          </p:nvPr>
        </p:nvSpPr>
        <p:spPr>
          <a:xfrm>
            <a:off x="1792288" y="7643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15"/>
          <p:cNvSpPr txBox="1"/>
          <p:nvPr>
            <p:ph idx="1" type="body"/>
          </p:nvPr>
        </p:nvSpPr>
        <p:spPr>
          <a:xfrm>
            <a:off x="1792288" y="4330304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>
  <p:cSld name="Title and Vertical 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idx="1" type="body"/>
          </p:nvPr>
        </p:nvSpPr>
        <p:spPr>
          <a:xfrm>
            <a:off x="1905002" y="2000253"/>
            <a:ext cx="6834983" cy="2571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type="title"/>
          </p:nvPr>
        </p:nvSpPr>
        <p:spPr>
          <a:xfrm>
            <a:off x="457200" y="8191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457200" y="7774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457200" y="1771650"/>
            <a:ext cx="8229600" cy="291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457200" y="68580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457200" y="1749028"/>
            <a:ext cx="4038600" cy="31087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648200" y="1749028"/>
            <a:ext cx="4038600" cy="31087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20688" y="641510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" type="body"/>
          </p:nvPr>
        </p:nvSpPr>
        <p:spPr>
          <a:xfrm>
            <a:off x="3575050" y="920884"/>
            <a:ext cx="5111750" cy="40511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8" name="Google Shape;28;p6"/>
          <p:cNvSpPr txBox="1"/>
          <p:nvPr>
            <p:ph idx="2" type="body"/>
          </p:nvPr>
        </p:nvSpPr>
        <p:spPr>
          <a:xfrm>
            <a:off x="420688" y="1601629"/>
            <a:ext cx="3008313" cy="31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1792288" y="3829050"/>
            <a:ext cx="5486400" cy="4257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7"/>
          <p:cNvSpPr/>
          <p:nvPr>
            <p:ph idx="2" type="pic"/>
          </p:nvPr>
        </p:nvSpPr>
        <p:spPr>
          <a:xfrm>
            <a:off x="1792288" y="685800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1792288" y="4254817"/>
            <a:ext cx="5486400" cy="6029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type="title"/>
          </p:nvPr>
        </p:nvSpPr>
        <p:spPr>
          <a:xfrm>
            <a:off x="457200" y="8191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1" type="body"/>
          </p:nvPr>
        </p:nvSpPr>
        <p:spPr>
          <a:xfrm>
            <a:off x="457200" y="1733550"/>
            <a:ext cx="40386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648200" y="1733550"/>
            <a:ext cx="40386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type="title"/>
          </p:nvPr>
        </p:nvSpPr>
        <p:spPr>
          <a:xfrm>
            <a:off x="457200" y="8191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457200" y="1653778"/>
            <a:ext cx="8229600" cy="32801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type="title"/>
          </p:nvPr>
        </p:nvSpPr>
        <p:spPr>
          <a:xfrm>
            <a:off x="722313" y="3305177"/>
            <a:ext cx="7772400" cy="1247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1" sz="40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68580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79972"/>
            <a:ext cx="8229600" cy="291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57200" y="8191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457200" y="1653778"/>
            <a:ext cx="8229600" cy="32801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15.png"/><Relationship Id="rId5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gif"/><Relationship Id="rId4" Type="http://schemas.openxmlformats.org/officeDocument/2006/relationships/image" Target="../media/image24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Relationship Id="rId4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image" Target="../media/image17.png"/><Relationship Id="rId7" Type="http://schemas.openxmlformats.org/officeDocument/2006/relationships/image" Target="../media/image5.png"/><Relationship Id="rId8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gif"/><Relationship Id="rId4" Type="http://schemas.openxmlformats.org/officeDocument/2006/relationships/image" Target="../media/image18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gif"/><Relationship Id="rId4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F5700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17"/>
          <p:cNvCxnSpPr/>
          <p:nvPr/>
        </p:nvCxnSpPr>
        <p:spPr>
          <a:xfrm>
            <a:off x="628650" y="3105150"/>
            <a:ext cx="561975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" name="Google Shape;68;p17"/>
          <p:cNvSpPr txBox="1"/>
          <p:nvPr/>
        </p:nvSpPr>
        <p:spPr>
          <a:xfrm>
            <a:off x="548640" y="4114800"/>
            <a:ext cx="7886700" cy="4572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PATRICK DEVANEY, RAVI KOKA, ANISH PANDYA, A</a:t>
            </a:r>
            <a:r>
              <a:rPr lang="en-US" sz="105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BBY PERRYMAN</a:t>
            </a:r>
            <a:endParaRPr/>
          </a:p>
          <a:p>
            <a:pPr indent="0" lvl="0" marL="0" marR="0" rtl="0" algn="l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</a:pPr>
            <a:r>
              <a:rPr lang="en-US" sz="1050">
                <a:solidFill>
                  <a:schemeClr val="lt1"/>
                </a:solidFill>
              </a:rPr>
              <a:t>Department of Physics</a:t>
            </a:r>
            <a:r>
              <a:rPr b="0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The University of Texas at Austin</a:t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7"/>
          <p:cNvSpPr txBox="1"/>
          <p:nvPr/>
        </p:nvSpPr>
        <p:spPr>
          <a:xfrm>
            <a:off x="548640" y="457200"/>
            <a:ext cx="7828444" cy="389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NOVEMBER </a:t>
            </a:r>
            <a:r>
              <a:rPr b="0" i="0" lang="en-US" sz="1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2023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7"/>
          <p:cNvSpPr txBox="1"/>
          <p:nvPr/>
        </p:nvSpPr>
        <p:spPr>
          <a:xfrm>
            <a:off x="502920" y="1200150"/>
            <a:ext cx="78867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b="1" lang="en-US" sz="4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HOW TO TRAIN YOUR ELECTRON</a:t>
            </a:r>
            <a:endParaRPr/>
          </a:p>
        </p:txBody>
      </p:sp>
      <p:sp>
        <p:nvSpPr>
          <p:cNvPr id="71" name="Google Shape;71;p17"/>
          <p:cNvSpPr txBox="1"/>
          <p:nvPr/>
        </p:nvSpPr>
        <p:spPr>
          <a:xfrm>
            <a:off x="548640" y="3333749"/>
            <a:ext cx="7886700" cy="457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Anderson localization on the lattice &amp; random graphs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2" name="Google Shape;7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8699" y="320040"/>
            <a:ext cx="1877397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213100" y="434800"/>
            <a:ext cx="82296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lang="en-US" sz="3000">
                <a:solidFill>
                  <a:srgbClr val="D34817"/>
                </a:solidFill>
                <a:latin typeface="Nunito"/>
                <a:ea typeface="Nunito"/>
                <a:cs typeface="Nunito"/>
                <a:sym typeface="Nunito"/>
              </a:rPr>
              <a:t>Inverse Participation Ratio (IPR)</a:t>
            </a:r>
            <a:endParaRPr b="1" sz="3000">
              <a:solidFill>
                <a:srgbClr val="D3481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457200" y="1167250"/>
            <a:ext cx="82296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9400" lvl="0" marL="342900" rtl="0" algn="l">
              <a:spcBef>
                <a:spcPts val="560"/>
              </a:spcBef>
              <a:spcAft>
                <a:spcPts val="0"/>
              </a:spcAft>
              <a:buSzPts val="1800"/>
              <a:buFont typeface="Nunito Light"/>
              <a:buChar char="●"/>
            </a:pPr>
            <a:r>
              <a:rPr lang="en-US" sz="1800">
                <a:latin typeface="Nunito Light"/>
                <a:ea typeface="Nunito Light"/>
                <a:cs typeface="Nunito Light"/>
                <a:sym typeface="Nunito Light"/>
              </a:rPr>
              <a:t>IPR is a rough measure of localization. IPR of 1 means fully localized. </a:t>
            </a:r>
            <a:endParaRPr sz="18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-342900" lvl="0" marL="457200" rtl="0" algn="l">
              <a:spcBef>
                <a:spcPts val="560"/>
              </a:spcBef>
              <a:spcAft>
                <a:spcPts val="0"/>
              </a:spcAft>
              <a:buSzPts val="1800"/>
              <a:buFont typeface="Nunito Light"/>
              <a:buChar char="•"/>
            </a:pPr>
            <a:r>
              <a:rPr lang="en-US" sz="1800">
                <a:latin typeface="Nunito Light"/>
                <a:ea typeface="Nunito Light"/>
                <a:cs typeface="Nunito Light"/>
                <a:sym typeface="Nunito Light"/>
              </a:rPr>
              <a:t>As W increases, the localization also tends to increase.</a:t>
            </a:r>
            <a:endParaRPr sz="18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159" name="Google Shape;1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600" y="2577199"/>
            <a:ext cx="3062950" cy="2447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code&quot;:&quot;$$IPR\\,=\\,\\sum_{n}^{}\\left|\\psi\\left(n\\right)\\right|^{4}$$&quot;,&quot;backgroundColorModified&quot;:true,&quot;backgroundColor&quot;:&quot;#000000&quot;,&quot;aid&quot;:null,&quot;id&quot;:&quot;12&quot;,&quot;type&quot;:&quot;$$&quot;,&quot;font&quot;:{&quot;size&quot;:12,&quot;color&quot;:&quot;#ffffff&quot;,&quot;family&quot;:&quot;Arial&quot;},&quot;ts&quot;:1701409797481,&quot;cs&quot;:&quot;rV9jKQntUi68gUHrI3Grdw==&quot;,&quot;size&quot;:{&quot;width&quot;:156.83333333333334,&quot;height&quot;:37.833333333333336}}" id="160" name="Google Shape;16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9100" y="1639648"/>
            <a:ext cx="1840060" cy="443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1049" y="2577199"/>
            <a:ext cx="3062961" cy="244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213100" y="434800"/>
            <a:ext cx="82296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lang="en-US" sz="3000">
                <a:solidFill>
                  <a:srgbClr val="D34817"/>
                </a:solidFill>
                <a:latin typeface="Nunito"/>
                <a:ea typeface="Nunito"/>
                <a:cs typeface="Nunito"/>
                <a:sym typeface="Nunito"/>
              </a:rPr>
              <a:t>Random Graphs</a:t>
            </a:r>
            <a:endParaRPr b="1" sz="3000">
              <a:solidFill>
                <a:srgbClr val="D3481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7" name="Google Shape;167;p27"/>
          <p:cNvSpPr txBox="1"/>
          <p:nvPr>
            <p:ph idx="1" type="body"/>
          </p:nvPr>
        </p:nvSpPr>
        <p:spPr>
          <a:xfrm>
            <a:off x="457200" y="1167250"/>
            <a:ext cx="79854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560"/>
              </a:spcBef>
              <a:spcAft>
                <a:spcPts val="0"/>
              </a:spcAft>
              <a:buSzPts val="1800"/>
              <a:buFont typeface="Nunito"/>
              <a:buChar char="•"/>
            </a:pPr>
            <a:r>
              <a:rPr lang="en-US" sz="1800">
                <a:latin typeface="Nunito Light"/>
                <a:ea typeface="Nunito Light"/>
                <a:cs typeface="Nunito Light"/>
                <a:sym typeface="Nunito Light"/>
              </a:rPr>
              <a:t>We generalize even more by simulating the behavior of a wave function on </a:t>
            </a:r>
            <a:r>
              <a:rPr lang="en-US" sz="1800">
                <a:latin typeface="Nunito"/>
                <a:ea typeface="Nunito"/>
                <a:cs typeface="Nunito"/>
                <a:sym typeface="Nunito"/>
              </a:rPr>
              <a:t>Erdős–Rényi graphs (where you’re given a node set and each possible edge is generated with probability p)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168" name="Google Shape;168;p27"/>
          <p:cNvPicPr preferRelativeResize="0"/>
          <p:nvPr/>
        </p:nvPicPr>
        <p:blipFill rotWithShape="1">
          <a:blip r:embed="rId3">
            <a:alphaModFix/>
          </a:blip>
          <a:srcRect b="12050" l="10377" r="8611" t="7076"/>
          <a:stretch/>
        </p:blipFill>
        <p:spPr>
          <a:xfrm>
            <a:off x="697500" y="2295875"/>
            <a:ext cx="3423258" cy="284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/>
          <p:cNvPicPr preferRelativeResize="0"/>
          <p:nvPr/>
        </p:nvPicPr>
        <p:blipFill rotWithShape="1">
          <a:blip r:embed="rId4">
            <a:alphaModFix/>
          </a:blip>
          <a:srcRect b="8577" l="10570" r="6455" t="6330"/>
          <a:stretch/>
        </p:blipFill>
        <p:spPr>
          <a:xfrm>
            <a:off x="5015875" y="2295875"/>
            <a:ext cx="3332358" cy="284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 txBox="1"/>
          <p:nvPr/>
        </p:nvSpPr>
        <p:spPr>
          <a:xfrm>
            <a:off x="2735550" y="4261400"/>
            <a:ext cx="143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Nunito Light"/>
                <a:ea typeface="Nunito Light"/>
                <a:cs typeface="Nunito Light"/>
                <a:sym typeface="Nunito Light"/>
              </a:rPr>
              <a:t>W = 10, p = 0.03</a:t>
            </a:r>
            <a:endParaRPr sz="1200">
              <a:solidFill>
                <a:schemeClr val="lt1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171" name="Google Shape;171;p27"/>
          <p:cNvSpPr txBox="1"/>
          <p:nvPr/>
        </p:nvSpPr>
        <p:spPr>
          <a:xfrm>
            <a:off x="6771875" y="4184925"/>
            <a:ext cx="134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Nunito Light"/>
                <a:ea typeface="Nunito Light"/>
                <a:cs typeface="Nunito Light"/>
                <a:sym typeface="Nunito Light"/>
              </a:rPr>
              <a:t>W = 10, p = 0.05</a:t>
            </a:r>
            <a:endParaRPr sz="1200">
              <a:solidFill>
                <a:schemeClr val="lt1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title"/>
          </p:nvPr>
        </p:nvSpPr>
        <p:spPr>
          <a:xfrm>
            <a:off x="213100" y="434800"/>
            <a:ext cx="82296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lang="en-US" sz="3000">
                <a:solidFill>
                  <a:srgbClr val="D34817"/>
                </a:solidFill>
                <a:latin typeface="Nunito"/>
                <a:ea typeface="Nunito"/>
                <a:cs typeface="Nunito"/>
                <a:sym typeface="Nunito"/>
              </a:rPr>
              <a:t>IPR vs. p for different W values</a:t>
            </a:r>
            <a:endParaRPr b="1" sz="3000">
              <a:solidFill>
                <a:srgbClr val="D3481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7" name="Google Shape;177;p28"/>
          <p:cNvSpPr txBox="1"/>
          <p:nvPr>
            <p:ph idx="1" type="body"/>
          </p:nvPr>
        </p:nvSpPr>
        <p:spPr>
          <a:xfrm>
            <a:off x="457200" y="1167250"/>
            <a:ext cx="42984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560"/>
              </a:spcBef>
              <a:spcAft>
                <a:spcPts val="0"/>
              </a:spcAft>
              <a:buSzPts val="1800"/>
              <a:buFont typeface="Nunito"/>
              <a:buChar char="•"/>
            </a:pPr>
            <a:r>
              <a:rPr lang="en-US" sz="1800">
                <a:latin typeface="Nunito Light"/>
                <a:ea typeface="Nunito Light"/>
                <a:cs typeface="Nunito Light"/>
                <a:sym typeface="Nunito Light"/>
              </a:rPr>
              <a:t>It’s harder to see localization for random graphs, so we lean on IPR more heavily. </a:t>
            </a:r>
            <a:endParaRPr sz="18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•"/>
            </a:pPr>
            <a:r>
              <a:rPr lang="en-US" sz="1800">
                <a:latin typeface="Nunito Light"/>
                <a:ea typeface="Nunito Light"/>
                <a:cs typeface="Nunito Light"/>
                <a:sym typeface="Nunito Light"/>
              </a:rPr>
              <a:t>We’re interested in how localization changes as the graph becomes more connected (i.e. p increases). </a:t>
            </a:r>
            <a:endParaRPr b="1" sz="1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7350" y="1225550"/>
            <a:ext cx="4298499" cy="345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8350" y="2961125"/>
            <a:ext cx="3456099" cy="210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925" y="1902300"/>
            <a:ext cx="3009050" cy="300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9"/>
          <p:cNvSpPr txBox="1"/>
          <p:nvPr>
            <p:ph type="title"/>
          </p:nvPr>
        </p:nvSpPr>
        <p:spPr>
          <a:xfrm>
            <a:off x="213100" y="434800"/>
            <a:ext cx="82296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lang="en-US" sz="3000">
                <a:solidFill>
                  <a:srgbClr val="D34817"/>
                </a:solidFill>
                <a:latin typeface="Nunito"/>
                <a:ea typeface="Nunito"/>
                <a:cs typeface="Nunito"/>
                <a:sym typeface="Nunito"/>
              </a:rPr>
              <a:t>Sparse Graphs</a:t>
            </a:r>
            <a:endParaRPr b="1" sz="3000">
              <a:solidFill>
                <a:srgbClr val="D3481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6" name="Google Shape;186;p29"/>
          <p:cNvSpPr txBox="1"/>
          <p:nvPr>
            <p:ph idx="1" type="body"/>
          </p:nvPr>
        </p:nvSpPr>
        <p:spPr>
          <a:xfrm>
            <a:off x="457200" y="1167250"/>
            <a:ext cx="79854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560"/>
              </a:spcBef>
              <a:spcAft>
                <a:spcPts val="0"/>
              </a:spcAft>
              <a:buSzPts val="2000"/>
              <a:buFont typeface="Nunito"/>
              <a:buChar char="•"/>
            </a:pPr>
            <a:r>
              <a:rPr lang="en-US" sz="2000">
                <a:latin typeface="Nunito"/>
                <a:ea typeface="Nunito"/>
                <a:cs typeface="Nunito"/>
                <a:sym typeface="Nunito"/>
              </a:rPr>
              <a:t>In a restricted domain, do structural (e.g.,  symmetry) properties of the graph influence localization parameters?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187" name="Google Shape;187;p29"/>
          <p:cNvSpPr txBox="1"/>
          <p:nvPr>
            <p:ph idx="1" type="body"/>
          </p:nvPr>
        </p:nvSpPr>
        <p:spPr>
          <a:xfrm>
            <a:off x="2102250" y="4536000"/>
            <a:ext cx="12117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000">
                <a:latin typeface="Nunito"/>
                <a:ea typeface="Nunito"/>
                <a:cs typeface="Nunito"/>
                <a:sym typeface="Nunito"/>
              </a:rPr>
              <a:t>W = 0</a:t>
            </a:r>
            <a:endParaRPr sz="20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188" name="Google Shape;18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3225" y="2215125"/>
            <a:ext cx="2603200" cy="26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9"/>
          <p:cNvSpPr txBox="1"/>
          <p:nvPr>
            <p:ph idx="1" type="body"/>
          </p:nvPr>
        </p:nvSpPr>
        <p:spPr>
          <a:xfrm>
            <a:off x="5788975" y="4536000"/>
            <a:ext cx="15252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000">
                <a:latin typeface="Nunito"/>
                <a:ea typeface="Nunito"/>
                <a:cs typeface="Nunito"/>
                <a:sym typeface="Nunito"/>
              </a:rPr>
              <a:t>W = 18.7</a:t>
            </a:r>
            <a:endParaRPr sz="2000"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type="title"/>
          </p:nvPr>
        </p:nvSpPr>
        <p:spPr>
          <a:xfrm>
            <a:off x="213100" y="434800"/>
            <a:ext cx="82296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lang="en-US" sz="3000">
                <a:solidFill>
                  <a:srgbClr val="D34817"/>
                </a:solidFill>
                <a:latin typeface="Nunito"/>
                <a:ea typeface="Nunito"/>
                <a:cs typeface="Nunito"/>
                <a:sym typeface="Nunito"/>
              </a:rPr>
              <a:t>Future Directions</a:t>
            </a:r>
            <a:endParaRPr b="1" sz="3000">
              <a:solidFill>
                <a:srgbClr val="D3481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5" name="Google Shape;195;p30"/>
          <p:cNvSpPr txBox="1"/>
          <p:nvPr>
            <p:ph idx="1" type="body"/>
          </p:nvPr>
        </p:nvSpPr>
        <p:spPr>
          <a:xfrm>
            <a:off x="457200" y="1167250"/>
            <a:ext cx="76752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560"/>
              </a:spcBef>
              <a:spcAft>
                <a:spcPts val="0"/>
              </a:spcAft>
              <a:buSzPts val="1800"/>
              <a:buFont typeface="Nunito Light"/>
              <a:buChar char="•"/>
            </a:pPr>
            <a:r>
              <a:rPr lang="en-US" sz="1800">
                <a:latin typeface="Nunito Light"/>
                <a:ea typeface="Nunito Light"/>
                <a:cs typeface="Nunito Light"/>
                <a:sym typeface="Nunito Light"/>
              </a:rPr>
              <a:t>Correlating &amp; extending analytical predictions made for regular random graphs to specific properties of adjacency </a:t>
            </a:r>
            <a:r>
              <a:rPr lang="en-US" sz="1800">
                <a:latin typeface="Nunito Light"/>
                <a:ea typeface="Nunito Light"/>
                <a:cs typeface="Nunito Light"/>
                <a:sym typeface="Nunito Light"/>
              </a:rPr>
              <a:t>matrices</a:t>
            </a:r>
            <a:r>
              <a:rPr lang="en-US" sz="1800">
                <a:latin typeface="Nunito Light"/>
                <a:ea typeface="Nunito Light"/>
                <a:cs typeface="Nunito Light"/>
                <a:sym typeface="Nunito Light"/>
              </a:rPr>
              <a:t>.</a:t>
            </a:r>
            <a:endParaRPr sz="18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 Light"/>
              <a:buChar char="•"/>
            </a:pPr>
            <a:r>
              <a:rPr lang="en-US" sz="1800">
                <a:latin typeface="Nunito Light"/>
                <a:ea typeface="Nunito Light"/>
                <a:cs typeface="Nunito Light"/>
                <a:sym typeface="Nunito Light"/>
              </a:rPr>
              <a:t>Why does the IPR vs. W graph dip in the beginning instead of just increasing?</a:t>
            </a:r>
            <a:endParaRPr sz="18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 Light"/>
              <a:buChar char="•"/>
            </a:pPr>
            <a:r>
              <a:rPr lang="en-US" sz="1800">
                <a:latin typeface="Nunito Light"/>
                <a:ea typeface="Nunito Light"/>
                <a:cs typeface="Nunito Light"/>
                <a:sym typeface="Nunito Light"/>
              </a:rPr>
              <a:t>Why does the IPR vs. p graph increase at the end?</a:t>
            </a:r>
            <a:endParaRPr sz="18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 Light"/>
              <a:buChar char="•"/>
            </a:pPr>
            <a:r>
              <a:rPr lang="en-US" sz="1800">
                <a:latin typeface="Nunito Light"/>
                <a:ea typeface="Nunito Light"/>
                <a:cs typeface="Nunito Light"/>
                <a:sym typeface="Nunito Light"/>
              </a:rPr>
              <a:t>Investigate time-dependence of IPR, e.g. test whether noise in IPR vs. W graph </a:t>
            </a:r>
            <a:r>
              <a:rPr lang="en-US" sz="1800">
                <a:latin typeface="Nunito Light"/>
                <a:ea typeface="Nunito Light"/>
                <a:cs typeface="Nunito Light"/>
                <a:sym typeface="Nunito Light"/>
              </a:rPr>
              <a:t>disappears</a:t>
            </a:r>
            <a:r>
              <a:rPr lang="en-US" sz="1800">
                <a:latin typeface="Nunito Light"/>
                <a:ea typeface="Nunito Light"/>
                <a:cs typeface="Nunito Light"/>
                <a:sym typeface="Nunito Light"/>
              </a:rPr>
              <a:t> over IPR averaged over multiple time points</a:t>
            </a:r>
            <a:endParaRPr sz="18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 Light"/>
              <a:buChar char="•"/>
            </a:pPr>
            <a:r>
              <a:rPr lang="en-US" sz="1800">
                <a:latin typeface="Nunito Light"/>
                <a:ea typeface="Nunito Light"/>
                <a:cs typeface="Nunito Light"/>
                <a:sym typeface="Nunito Light"/>
              </a:rPr>
              <a:t>Investigate different boundary </a:t>
            </a:r>
            <a:r>
              <a:rPr lang="en-US" sz="1800">
                <a:latin typeface="Nunito Light"/>
                <a:ea typeface="Nunito Light"/>
                <a:cs typeface="Nunito Light"/>
                <a:sym typeface="Nunito Light"/>
              </a:rPr>
              <a:t>conditions</a:t>
            </a:r>
            <a:r>
              <a:rPr lang="en-US" sz="1800">
                <a:latin typeface="Nunito Light"/>
                <a:ea typeface="Nunito Light"/>
                <a:cs typeface="Nunito Light"/>
                <a:sym typeface="Nunito Light"/>
              </a:rPr>
              <a:t> and connections between nodes </a:t>
            </a:r>
            <a:endParaRPr sz="1800"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type="title"/>
          </p:nvPr>
        </p:nvSpPr>
        <p:spPr>
          <a:xfrm>
            <a:off x="213100" y="434800"/>
            <a:ext cx="82296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lang="en-US" sz="3000">
                <a:solidFill>
                  <a:srgbClr val="D34817"/>
                </a:solidFill>
                <a:latin typeface="Nunito"/>
                <a:ea typeface="Nunito"/>
                <a:cs typeface="Nunito"/>
                <a:sym typeface="Nunito"/>
              </a:rPr>
              <a:t>Questions?</a:t>
            </a:r>
            <a:endParaRPr b="1" sz="3000">
              <a:solidFill>
                <a:srgbClr val="D3481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1" name="Google Shape;201;p31"/>
          <p:cNvSpPr txBox="1"/>
          <p:nvPr>
            <p:ph idx="1" type="body"/>
          </p:nvPr>
        </p:nvSpPr>
        <p:spPr>
          <a:xfrm>
            <a:off x="457200" y="1167250"/>
            <a:ext cx="76752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560"/>
              </a:spcBef>
              <a:spcAft>
                <a:spcPts val="0"/>
              </a:spcAft>
              <a:buSzPts val="1800"/>
              <a:buFont typeface="Nunito Light"/>
              <a:buChar char="•"/>
            </a:pPr>
            <a:r>
              <a:rPr lang="en-US" sz="1800">
                <a:latin typeface="Nunito Light"/>
                <a:ea typeface="Nunito Light"/>
                <a:cs typeface="Nunito Light"/>
                <a:sym typeface="Nunito Light"/>
              </a:rPr>
              <a:t>Thank you Dr. Gilpin, Anthony, and Edoardo for the fun semester!</a:t>
            </a:r>
            <a:endParaRPr sz="1800"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type="title"/>
          </p:nvPr>
        </p:nvSpPr>
        <p:spPr>
          <a:xfrm>
            <a:off x="213100" y="328475"/>
            <a:ext cx="82296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lang="en-US" sz="3000">
                <a:solidFill>
                  <a:srgbClr val="D34817"/>
                </a:solidFill>
                <a:latin typeface="Nunito"/>
                <a:ea typeface="Nunito"/>
                <a:cs typeface="Nunito"/>
                <a:sym typeface="Nunito"/>
              </a:rPr>
              <a:t>The Tight Binding Model</a:t>
            </a:r>
            <a:endParaRPr b="1" sz="3000">
              <a:solidFill>
                <a:srgbClr val="D3481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8" name="Google Shape;78;p18"/>
          <p:cNvSpPr txBox="1"/>
          <p:nvPr>
            <p:ph idx="1" type="body"/>
          </p:nvPr>
        </p:nvSpPr>
        <p:spPr>
          <a:xfrm>
            <a:off x="457200" y="1091038"/>
            <a:ext cx="8183100" cy="19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9400" lvl="0" marL="34290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 Light"/>
              <a:buChar char="●"/>
            </a:pPr>
            <a:r>
              <a:rPr b="1" lang="en-US" sz="1800">
                <a:latin typeface="Nunito"/>
                <a:ea typeface="Nunito"/>
                <a:cs typeface="Nunito"/>
                <a:sym typeface="Nunito"/>
              </a:rPr>
              <a:t>Goal:</a:t>
            </a:r>
            <a:r>
              <a:rPr lang="en-US" sz="1800">
                <a:latin typeface="Nunito Light"/>
                <a:ea typeface="Nunito Light"/>
                <a:cs typeface="Nunito Light"/>
                <a:sym typeface="Nunito Light"/>
              </a:rPr>
              <a:t> understand how an electron behaves in a material</a:t>
            </a:r>
            <a:endParaRPr sz="18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-279400" lvl="0" marL="342900" rtl="0" algn="l">
              <a:spcBef>
                <a:spcPts val="560"/>
              </a:spcBef>
              <a:spcAft>
                <a:spcPts val="0"/>
              </a:spcAft>
              <a:buSzPts val="1800"/>
              <a:buFont typeface="Nunito Light"/>
              <a:buChar char="●"/>
            </a:pPr>
            <a:r>
              <a:rPr lang="en-US" sz="1800">
                <a:latin typeface="Nunito Light"/>
                <a:ea typeface="Nunito Light"/>
                <a:cs typeface="Nunito Light"/>
                <a:sym typeface="Nunito Light"/>
              </a:rPr>
              <a:t>For simplicity, think of an electron on an atomic ring:</a:t>
            </a:r>
            <a:endParaRPr sz="18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-247650" lvl="1" marL="742950" rtl="0" algn="l">
              <a:spcBef>
                <a:spcPts val="560"/>
              </a:spcBef>
              <a:spcAft>
                <a:spcPts val="0"/>
              </a:spcAft>
              <a:buSzPts val="1800"/>
              <a:buFont typeface="Nunito Light"/>
              <a:buChar char="○"/>
            </a:pPr>
            <a:r>
              <a:rPr lang="en-US" sz="1800">
                <a:latin typeface="Nunito Light"/>
                <a:ea typeface="Nunito Light"/>
                <a:cs typeface="Nunito Light"/>
                <a:sym typeface="Nunito Light"/>
              </a:rPr>
              <a:t>The n</a:t>
            </a:r>
            <a:r>
              <a:rPr baseline="30000" lang="en-US" sz="1800">
                <a:latin typeface="Nunito Light"/>
                <a:ea typeface="Nunito Light"/>
                <a:cs typeface="Nunito Light"/>
                <a:sym typeface="Nunito Light"/>
              </a:rPr>
              <a:t>th</a:t>
            </a:r>
            <a:r>
              <a:rPr lang="en-US" sz="1800">
                <a:latin typeface="Nunito Light"/>
                <a:ea typeface="Nunito Light"/>
                <a:cs typeface="Nunito Light"/>
                <a:sym typeface="Nunito Light"/>
              </a:rPr>
              <a:t> atom has a single orbital, labelled</a:t>
            </a:r>
            <a:endParaRPr sz="18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-247650" lvl="1" marL="742950" rtl="0" algn="l">
              <a:spcBef>
                <a:spcPts val="560"/>
              </a:spcBef>
              <a:spcAft>
                <a:spcPts val="0"/>
              </a:spcAft>
              <a:buSzPts val="1800"/>
              <a:buFont typeface="Nunito Light"/>
              <a:buChar char="○"/>
            </a:pPr>
            <a:r>
              <a:rPr lang="en-US" sz="1800">
                <a:latin typeface="Nunito Light"/>
                <a:ea typeface="Nunito Light"/>
                <a:cs typeface="Nunito Light"/>
                <a:sym typeface="Nunito Light"/>
              </a:rPr>
              <a:t>We represent the wavefunction in the site basis</a:t>
            </a:r>
            <a:endParaRPr sz="18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-247650" lvl="1" marL="742950" rtl="0" algn="l">
              <a:spcBef>
                <a:spcPts val="560"/>
              </a:spcBef>
              <a:spcAft>
                <a:spcPts val="0"/>
              </a:spcAft>
              <a:buSzPts val="1800"/>
              <a:buFont typeface="Nunito Light"/>
              <a:buChar char="○"/>
            </a:pPr>
            <a:r>
              <a:rPr lang="en-US" sz="1800">
                <a:latin typeface="Nunito Light"/>
                <a:ea typeface="Nunito Light"/>
                <a:cs typeface="Nunito Light"/>
                <a:sym typeface="Nunito Light"/>
              </a:rPr>
              <a:t>The electron can hop between nearby sites</a:t>
            </a:r>
            <a:endParaRPr sz="18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79" name="Google Shape;79;p18"/>
          <p:cNvSpPr/>
          <p:nvPr/>
        </p:nvSpPr>
        <p:spPr>
          <a:xfrm>
            <a:off x="2871700" y="3623900"/>
            <a:ext cx="451800" cy="451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8"/>
          <p:cNvSpPr/>
          <p:nvPr/>
        </p:nvSpPr>
        <p:spPr>
          <a:xfrm>
            <a:off x="3671750" y="3637188"/>
            <a:ext cx="451800" cy="451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8"/>
          <p:cNvSpPr/>
          <p:nvPr/>
        </p:nvSpPr>
        <p:spPr>
          <a:xfrm>
            <a:off x="4541875" y="3637188"/>
            <a:ext cx="451800" cy="451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8"/>
          <p:cNvSpPr/>
          <p:nvPr/>
        </p:nvSpPr>
        <p:spPr>
          <a:xfrm>
            <a:off x="5358800" y="3637188"/>
            <a:ext cx="451800" cy="451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8"/>
          <p:cNvSpPr/>
          <p:nvPr/>
        </p:nvSpPr>
        <p:spPr>
          <a:xfrm rot="10800000">
            <a:off x="3082550" y="4443700"/>
            <a:ext cx="810600" cy="53100"/>
          </a:xfrm>
          <a:prstGeom prst="rect">
            <a:avLst/>
          </a:prstGeom>
          <a:solidFill>
            <a:srgbClr val="D34817"/>
          </a:solidFill>
          <a:ln cap="flat" cmpd="sng" w="9525">
            <a:solidFill>
              <a:srgbClr val="D348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" name="Google Shape;84;p18"/>
          <p:cNvCxnSpPr/>
          <p:nvPr/>
        </p:nvCxnSpPr>
        <p:spPr>
          <a:xfrm rot="10800000">
            <a:off x="3879875" y="3911925"/>
            <a:ext cx="0" cy="558300"/>
          </a:xfrm>
          <a:prstGeom prst="straightConnector1">
            <a:avLst/>
          </a:prstGeom>
          <a:noFill/>
          <a:ln cap="flat" cmpd="sng" w="28575">
            <a:solidFill>
              <a:srgbClr val="D34817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5" name="Google Shape;85;p18"/>
          <p:cNvCxnSpPr>
            <a:stCxn id="83" idx="3"/>
          </p:cNvCxnSpPr>
          <p:nvPr/>
        </p:nvCxnSpPr>
        <p:spPr>
          <a:xfrm flipH="1" rot="10800000">
            <a:off x="3082550" y="3892450"/>
            <a:ext cx="6900" cy="577800"/>
          </a:xfrm>
          <a:prstGeom prst="straightConnector1">
            <a:avLst/>
          </a:prstGeom>
          <a:noFill/>
          <a:ln cap="flat" cmpd="sng" w="28575">
            <a:solidFill>
              <a:srgbClr val="D34817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descr="{&quot;code&quot;:&quot;$$\\left|n\\right\\rangle$$&quot;,&quot;id&quot;:&quot;1&quot;,&quot;type&quot;:&quot;$$&quot;,&quot;font&quot;:{&quot;color&quot;:&quot;#ffffff&quot;,&quot;size&quot;:18,&quot;family&quot;:&quot;Arial&quot;},&quot;backgroundColor&quot;:&quot;#000000&quot;,&quot;backgroundColorModified&quot;:true,&quot;aid&quot;:null,&quot;ts&quot;:1701406855549,&quot;cs&quot;:&quot;EIEJvMdYObWfUyMn7WRQyA==&quot;,&quot;size&quot;:{&quot;width&quot;:29.333333333333332,&quot;height&quot;:28.333333333333332}}"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209" y="1843925"/>
            <a:ext cx="279400" cy="269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aid&quot;:null,&quot;id&quot;:&quot;4&quot;,&quot;type&quot;:&quot;$&quot;,&quot;backgroundColor&quot;:&quot;#000000&quot;,&quot;backgroundColorModified&quot;:true,&quot;code&quot;:&quot;$\\left|\\,1\\,\\right\\rangle$&quot;,&quot;font&quot;:{&quot;color&quot;:&quot;#ffffff&quot;,&quot;family&quot;:&quot;Arial&quot;,&quot;size&quot;:18},&quot;ts&quot;:1701406697242,&quot;cs&quot;:&quot;tIHpgLSnGR+UCYaN3gux7g==&quot;,&quot;size&quot;:{&quot;width&quot;:35.83333333333329,&quot;height&quot;:28.333333333333332}}"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5084" y="3197500"/>
            <a:ext cx="341312" cy="269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id&quot;:&quot;5&quot;,&quot;type&quot;:&quot;$$&quot;,&quot;backgroundColor&quot;:&quot;#000000&quot;,&quot;code&quot;:&quot;$$|\\,2\\,\\rangle $$&quot;,&quot;backgroundColorModified&quot;:true,&quot;font&quot;:{&quot;family&quot;:&quot;Arial&quot;,&quot;size&quot;:18,&quot;color&quot;:&quot;#ffffff&quot;},&quot;aid&quot;:null,&quot;ts&quot;:1701407082521,&quot;cs&quot;:&quot;GNx4dg8uZ09GYp7gCZe16w==&quot;,&quot;size&quot;:{&quot;width&quot;:35.833333333333336,&quot;height&quot;:28.333333333333332}}" id="88" name="Google Shape;8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5134" y="3204150"/>
            <a:ext cx="341313" cy="269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id&quot;:&quot;5&quot;,&quot;font&quot;:{&quot;color&quot;:&quot;#ffffff&quot;,&quot;family&quot;:&quot;Arial&quot;,&quot;size&quot;:18},&quot;aid&quot;:null,&quot;code&quot;:&quot;$$|\\,3\\,\\rangle $$&quot;,&quot;type&quot;:&quot;$$&quot;,&quot;backgroundColorModified&quot;:true,&quot;backgroundColor&quot;:&quot;#000000&quot;,&quot;ts&quot;:1701407107529,&quot;cs&quot;:&quot;Z7NynUDxOsoQQ79dmJVcdQ==&quot;,&quot;size&quot;:{&quot;width&quot;:35.833333333333336,&quot;height&quot;:28.333333333333332}}" id="89" name="Google Shape;8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7122" y="3173988"/>
            <a:ext cx="341313" cy="269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Modified&quot;:true,&quot;code&quot;:&quot;$$|\\,4\\,\\rangle $$&quot;,&quot;backgroundColor&quot;:&quot;#000000&quot;,&quot;aid&quot;:null,&quot;font&quot;:{&quot;family&quot;:&quot;Arial&quot;,&quot;color&quot;:&quot;#ffffff&quot;,&quot;size&quot;:18},&quot;id&quot;:&quot;5&quot;,&quot;type&quot;:&quot;$$&quot;,&quot;ts&quot;:1701407151249,&quot;cs&quot;:&quot;XffReSdcY/yp5J8IIUkb+A==&quot;,&quot;size&quot;:{&quot;width&quot;:35.833333333333336,&quot;height&quot;:28.333333333333332}}" id="90" name="Google Shape;9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90247" y="3173975"/>
            <a:ext cx="341313" cy="269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font&quot;:{&quot;color&quot;:&quot;#ffffff&quot;,&quot;size&quot;:12,&quot;family&quot;:&quot;Arial&quot;},&quot;aid&quot;:null,&quot;backgroundColorModified&quot;:true,&quot;backgroundColor&quot;:&quot;#000000&quot;,&quot;id&quot;:&quot;6&quot;,&quot;code&quot;:&quot;$$a$$&quot;,&quot;type&quot;:&quot;$$&quot;,&quot;ts&quot;:1701407205209,&quot;cs&quot;:&quot;EsslCj2Yiw1TH4Fcso4bJg==&quot;,&quot;size&quot;:{&quot;width&quot;:9,&quot;height&quot;:8.5}}" id="91" name="Google Shape;91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52800" y="4629150"/>
            <a:ext cx="163925" cy="1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/>
        </p:nvSpPr>
        <p:spPr>
          <a:xfrm>
            <a:off x="5204850" y="4783975"/>
            <a:ext cx="41445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</a:rPr>
              <a:t>Simon, Steven. “Solid State Basics,” </a:t>
            </a:r>
            <a:r>
              <a:rPr i="1" lang="en-US" sz="1000">
                <a:solidFill>
                  <a:schemeClr val="lt1"/>
                </a:solidFill>
              </a:rPr>
              <a:t>Oxford University Press</a:t>
            </a:r>
            <a:r>
              <a:rPr lang="en-US" sz="1000">
                <a:solidFill>
                  <a:schemeClr val="lt1"/>
                </a:solidFill>
              </a:rPr>
              <a:t>, 2013.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213100" y="434800"/>
            <a:ext cx="82296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lang="en-US" sz="3000">
                <a:solidFill>
                  <a:srgbClr val="D34817"/>
                </a:solidFill>
                <a:latin typeface="Nunito"/>
                <a:ea typeface="Nunito"/>
                <a:cs typeface="Nunito"/>
                <a:sym typeface="Nunito"/>
              </a:rPr>
              <a:t>The Tight Binding Hamiltonian</a:t>
            </a:r>
            <a:endParaRPr b="1" sz="3000">
              <a:solidFill>
                <a:srgbClr val="D3481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457200" y="1167258"/>
            <a:ext cx="8183100" cy="3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9400" lvl="0" marL="34290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 Light"/>
              <a:buChar char="●"/>
            </a:pPr>
            <a:r>
              <a:rPr lang="en-US" sz="1800">
                <a:latin typeface="Nunito Light"/>
                <a:ea typeface="Nunito Light"/>
                <a:cs typeface="Nunito Light"/>
                <a:sym typeface="Nunito Light"/>
              </a:rPr>
              <a:t>The tight binding hamiltonian:</a:t>
            </a:r>
            <a:endParaRPr sz="18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3429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3429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3429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3429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unito"/>
              <a:ea typeface="Nunito"/>
              <a:cs typeface="Nunito"/>
              <a:sym typeface="Nunito"/>
            </a:endParaRPr>
          </a:p>
          <a:p>
            <a:pPr indent="-279400" lvl="0" marL="342900" rtl="0" algn="l">
              <a:spcBef>
                <a:spcPts val="560"/>
              </a:spcBef>
              <a:spcAft>
                <a:spcPts val="0"/>
              </a:spcAft>
              <a:buSzPts val="1800"/>
              <a:buFont typeface="Nunito Light"/>
              <a:buChar char="●"/>
            </a:pPr>
            <a:r>
              <a:rPr lang="en-US" sz="1800">
                <a:latin typeface="Nunito Light"/>
                <a:ea typeface="Nunito Light"/>
                <a:cs typeface="Nunito Light"/>
                <a:sym typeface="Nunito Light"/>
              </a:rPr>
              <a:t>where     refers to the energy at a site and </a:t>
            </a:r>
            <a:r>
              <a:rPr i="1" lang="en-US" sz="1800">
                <a:latin typeface="Nunito Light"/>
                <a:ea typeface="Nunito Light"/>
                <a:cs typeface="Nunito Light"/>
                <a:sym typeface="Nunito Light"/>
              </a:rPr>
              <a:t>t</a:t>
            </a:r>
            <a:r>
              <a:rPr lang="en-US" sz="1800">
                <a:latin typeface="Nunito Light"/>
                <a:ea typeface="Nunito Light"/>
                <a:cs typeface="Nunito Light"/>
                <a:sym typeface="Nunito Light"/>
              </a:rPr>
              <a:t> is the hopping parameter</a:t>
            </a:r>
            <a:endParaRPr sz="18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-279400" lvl="0" marL="342900" rtl="0" algn="l">
              <a:spcBef>
                <a:spcPts val="560"/>
              </a:spcBef>
              <a:spcAft>
                <a:spcPts val="0"/>
              </a:spcAft>
              <a:buSzPts val="1800"/>
              <a:buFont typeface="Nunito Light"/>
              <a:buChar char="●"/>
            </a:pPr>
            <a:r>
              <a:rPr lang="en-US" sz="1800">
                <a:latin typeface="Nunito Light"/>
                <a:ea typeface="Nunito Light"/>
                <a:cs typeface="Nunito Light"/>
                <a:sym typeface="Nunito Light"/>
              </a:rPr>
              <a:t>Hamiltonian ~ Time Evolution</a:t>
            </a:r>
            <a:endParaRPr sz="18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-279400" lvl="0" marL="342900" rtl="0" algn="l">
              <a:spcBef>
                <a:spcPts val="560"/>
              </a:spcBef>
              <a:spcAft>
                <a:spcPts val="0"/>
              </a:spcAft>
              <a:buSzPts val="1800"/>
              <a:buFont typeface="Nunito Light"/>
              <a:buChar char="●"/>
            </a:pPr>
            <a:r>
              <a:rPr lang="en-US" sz="1800">
                <a:latin typeface="Nunito Light"/>
                <a:ea typeface="Nunito Light"/>
                <a:cs typeface="Nunito Light"/>
                <a:sym typeface="Nunito Light"/>
              </a:rPr>
              <a:t>This is typically diffusive!!</a:t>
            </a:r>
            <a:endParaRPr sz="18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descr="{&quot;type&quot;:&quot;$$&quot;,&quot;backgroundColorModified&quot;:true,&quot;aid&quot;:null,&quot;id&quot;:&quot;8&quot;,&quot;backgroundColor&quot;:&quot;#000000&quot;,&quot;font&quot;:{&quot;color&quot;:&quot;#ffffff&quot;,&quot;size&quot;:20,&quot;family&quot;:&quot;Arial&quot;},&quot;code&quot;:&quot;$$\\langle n\\left|H\\right|m\\rangle =H_{n,m}=\\underbrace{\\epsilon_{0}\\delta_{n,m}}_{\\mathrm{binding}}\\underbrace{-\\,t\\left(\\delta_{n+1,m}+\\delta_{n-1,m}\\right)}_{\\mathrm{hopping}}$$&quot;,&quot;ts&quot;:1701408212969,&quot;cs&quot;:&quot;Sq5dQM2ldCKBpNH1CzoR9A==&quot;,&quot;size&quot;:{&quot;width&quot;:610.5,&quot;height&quot;:79}}"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472" y="1773454"/>
            <a:ext cx="5815013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/>
        </p:nvSpPr>
        <p:spPr>
          <a:xfrm>
            <a:off x="5204850" y="4783975"/>
            <a:ext cx="41445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</a:rPr>
              <a:t>Simon, Steven. “Solid State Basics,” </a:t>
            </a:r>
            <a:r>
              <a:rPr i="1" lang="en-US" sz="1000">
                <a:solidFill>
                  <a:schemeClr val="lt1"/>
                </a:solidFill>
              </a:rPr>
              <a:t>Oxford University Press</a:t>
            </a:r>
            <a:r>
              <a:rPr lang="en-US" sz="1000">
                <a:solidFill>
                  <a:schemeClr val="lt1"/>
                </a:solidFill>
              </a:rPr>
              <a:t>, 2013.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descr="{&quot;type&quot;:&quot;$$&quot;,&quot;font&quot;:{&quot;size&quot;:18,&quot;color&quot;:&quot;#FFFFFF&quot;,&quot;family&quot;:&quot;Nunito&quot;},&quot;id&quot;:&quot;13&quot;,&quot;aid&quot;:null,&quot;code&quot;:&quot;$$\\epsilon_{0}$$&quot;,&quot;backgroundColor&quot;:&quot;#000000&quot;,&quot;backgroundColorModified&quot;:true,&quot;ts&quot;:1701448741818,&quot;cs&quot;:&quot;Apb7TGA93rCEuHVNR9YV9Q==&quot;,&quot;size&quot;:{&quot;width&quot;:17,&quot;height&quot;:14.666666666666666}}" id="101" name="Google Shape;1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0200" y="3058900"/>
            <a:ext cx="161925" cy="13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213100" y="434800"/>
            <a:ext cx="82296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lang="en-US" sz="3000">
                <a:solidFill>
                  <a:srgbClr val="D34817"/>
                </a:solidFill>
                <a:latin typeface="Nunito"/>
                <a:ea typeface="Nunito"/>
                <a:cs typeface="Nunito"/>
                <a:sym typeface="Nunito"/>
              </a:rPr>
              <a:t>Numerical Approach</a:t>
            </a:r>
            <a:endParaRPr b="1" sz="3000">
              <a:solidFill>
                <a:srgbClr val="D3481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429450" y="1176508"/>
            <a:ext cx="8183100" cy="3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9400" lvl="0" marL="34290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 Light"/>
              <a:buChar char="●"/>
            </a:pPr>
            <a:r>
              <a:rPr lang="en-US" sz="1800">
                <a:latin typeface="Nunito Light"/>
                <a:ea typeface="Nunito Light"/>
                <a:cs typeface="Nunito Light"/>
                <a:sym typeface="Nunito Light"/>
              </a:rPr>
              <a:t>Given a hamiltonian, we can time evolve the wave function:</a:t>
            </a:r>
            <a:endParaRPr sz="18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descr="{&quot;font&quot;:{&quot;size&quot;:25,&quot;family&quot;:&quot;Nunito&quot;,&quot;color&quot;:&quot;#FFFFFF&quot;},&quot;backgroundColorModified&quot;:true,&quot;aid&quot;:null,&quot;backgroundColor&quot;:&quot;#000000&quot;,&quot;type&quot;:&quot;$$&quot;,&quot;code&quot;:&quot;$$\\left|\\psi\\left(t\\right)\\right\\rangle\\,=\\,\\exp\\left(-iHt/\\hbar\\right)|\\psi\\left(0\\right)\\rangle $$&quot;,&quot;id&quot;:&quot;9&quot;,&quot;ts&quot;:1701412943524,&quot;cs&quot;:&quot;Im+LgowBPxIWa0frN1srjA==&quot;,&quot;size&quot;:{&quot;width&quot;:424.6666666666667,&quot;height&quot;:34}}"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413" y="1701686"/>
            <a:ext cx="40449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213100" y="434800"/>
            <a:ext cx="82296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lang="en-US" sz="3000">
                <a:solidFill>
                  <a:srgbClr val="D34817"/>
                </a:solidFill>
                <a:latin typeface="Nunito"/>
                <a:ea typeface="Nunito"/>
                <a:cs typeface="Nunito"/>
                <a:sym typeface="Nunito"/>
              </a:rPr>
              <a:t>Numerical Approach</a:t>
            </a:r>
            <a:endParaRPr b="1" sz="3000">
              <a:solidFill>
                <a:srgbClr val="D3481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429450" y="1024108"/>
            <a:ext cx="8183100" cy="3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9400" lvl="0" marL="34290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 Light"/>
              <a:buChar char="●"/>
            </a:pPr>
            <a:r>
              <a:rPr lang="en-US" sz="1800">
                <a:latin typeface="Nunito Light"/>
                <a:ea typeface="Nunito Light"/>
                <a:cs typeface="Nunito Light"/>
                <a:sym typeface="Nunito Light"/>
              </a:rPr>
              <a:t>Given a hamiltonian, we can time evolve the wave function:</a:t>
            </a:r>
            <a:endParaRPr sz="18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900" y="1398600"/>
            <a:ext cx="4973050" cy="371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213100" y="434800"/>
            <a:ext cx="82296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lang="en-US" sz="3000">
                <a:solidFill>
                  <a:srgbClr val="D34817"/>
                </a:solidFill>
                <a:latin typeface="Nunito"/>
                <a:ea typeface="Nunito"/>
                <a:cs typeface="Nunito"/>
                <a:sym typeface="Nunito"/>
              </a:rPr>
              <a:t>Anderson Localization</a:t>
            </a:r>
            <a:endParaRPr b="1" sz="3000">
              <a:solidFill>
                <a:srgbClr val="D3481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457200" y="1167250"/>
            <a:ext cx="8183100" cy="3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79400" lvl="0" marL="34290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 Light"/>
              <a:buChar char="●"/>
            </a:pPr>
            <a:r>
              <a:rPr b="1" lang="en-US" sz="1800">
                <a:latin typeface="Nunito"/>
                <a:ea typeface="Nunito"/>
                <a:cs typeface="Nunito"/>
                <a:sym typeface="Nunito"/>
              </a:rPr>
              <a:t>Counterintuitively, we can get localization by modifying tight binding.</a:t>
            </a:r>
            <a:endParaRPr b="1"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3429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3429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3429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3429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3429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b="1" lang="en-US" sz="1800">
                <a:latin typeface="Nunito"/>
                <a:ea typeface="Nunito"/>
                <a:cs typeface="Nunito"/>
                <a:sym typeface="Nunito"/>
              </a:rPr>
              <a:t> </a:t>
            </a:r>
            <a:endParaRPr sz="18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-279400" lvl="0" marL="342900" rtl="0" algn="l">
              <a:spcBef>
                <a:spcPts val="560"/>
              </a:spcBef>
              <a:spcAft>
                <a:spcPts val="0"/>
              </a:spcAft>
              <a:buSzPts val="1800"/>
              <a:buFont typeface="Nunito Light"/>
              <a:buChar char="●"/>
            </a:pPr>
            <a:r>
              <a:rPr lang="en-US" sz="1800">
                <a:latin typeface="Nunito Light"/>
                <a:ea typeface="Nunito Light"/>
                <a:cs typeface="Nunito Light"/>
                <a:sym typeface="Nunito Light"/>
              </a:rPr>
              <a:t>Key idea: randomly sample values of     from a uniform </a:t>
            </a:r>
            <a:r>
              <a:rPr lang="en-US" sz="1800">
                <a:latin typeface="Nunito Light"/>
                <a:ea typeface="Nunito Light"/>
                <a:cs typeface="Nunito Light"/>
                <a:sym typeface="Nunito Light"/>
              </a:rPr>
              <a:t>distribution</a:t>
            </a:r>
            <a:r>
              <a:rPr lang="en-US" sz="1800">
                <a:latin typeface="Nunito Light"/>
                <a:ea typeface="Nunito Light"/>
                <a:cs typeface="Nunito Light"/>
                <a:sym typeface="Nunito Light"/>
              </a:rPr>
              <a:t> from [-</a:t>
            </a:r>
            <a:r>
              <a:rPr i="1" lang="en-US" sz="1800">
                <a:latin typeface="Nunito Light"/>
                <a:ea typeface="Nunito Light"/>
                <a:cs typeface="Nunito Light"/>
                <a:sym typeface="Nunito Light"/>
              </a:rPr>
              <a:t>W</a:t>
            </a:r>
            <a:r>
              <a:rPr lang="en-US" sz="1800">
                <a:latin typeface="Nunito Light"/>
                <a:ea typeface="Nunito Light"/>
                <a:cs typeface="Nunito Light"/>
                <a:sym typeface="Nunito Light"/>
              </a:rPr>
              <a:t>, </a:t>
            </a:r>
            <a:r>
              <a:rPr i="1" lang="en-US" sz="1800">
                <a:latin typeface="Nunito Light"/>
                <a:ea typeface="Nunito Light"/>
                <a:cs typeface="Nunito Light"/>
                <a:sym typeface="Nunito Light"/>
              </a:rPr>
              <a:t>W</a:t>
            </a:r>
            <a:r>
              <a:rPr lang="en-US" sz="1800">
                <a:latin typeface="Nunito Light"/>
                <a:ea typeface="Nunito Light"/>
                <a:cs typeface="Nunito Light"/>
                <a:sym typeface="Nunito Light"/>
              </a:rPr>
              <a:t>]</a:t>
            </a:r>
            <a:endParaRPr sz="18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-247650" lvl="1" marL="742950" rtl="0" algn="l">
              <a:spcBef>
                <a:spcPts val="560"/>
              </a:spcBef>
              <a:spcAft>
                <a:spcPts val="0"/>
              </a:spcAft>
              <a:buSzPts val="1800"/>
              <a:buFont typeface="Nunito Light"/>
              <a:buChar char="○"/>
            </a:pPr>
            <a:r>
              <a:rPr lang="en-US" sz="1800">
                <a:latin typeface="Nunito Light"/>
                <a:ea typeface="Nunito Light"/>
                <a:cs typeface="Nunito Light"/>
                <a:sym typeface="Nunito Light"/>
              </a:rPr>
              <a:t>Randomizing the diagonal of </a:t>
            </a:r>
            <a:r>
              <a:rPr i="1" lang="en-US" sz="1800">
                <a:latin typeface="Nunito Light"/>
                <a:ea typeface="Nunito Light"/>
                <a:cs typeface="Nunito Light"/>
                <a:sym typeface="Nunito Light"/>
              </a:rPr>
              <a:t>H</a:t>
            </a:r>
            <a:endParaRPr i="1" sz="18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-247650" lvl="1" marL="742950" rtl="0" algn="l">
              <a:spcBef>
                <a:spcPts val="560"/>
              </a:spcBef>
              <a:spcAft>
                <a:spcPts val="0"/>
              </a:spcAft>
              <a:buSzPts val="1800"/>
              <a:buFont typeface="Nunito Light"/>
              <a:buChar char="○"/>
            </a:pPr>
            <a:r>
              <a:rPr lang="en-US" sz="1800">
                <a:latin typeface="Nunito Light"/>
                <a:ea typeface="Nunito Light"/>
                <a:cs typeface="Nunito Light"/>
                <a:sym typeface="Nunito Light"/>
              </a:rPr>
              <a:t>Represents a disordered material</a:t>
            </a:r>
            <a:endParaRPr sz="18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-247650" lvl="1" marL="742950" rtl="0" algn="l">
              <a:spcBef>
                <a:spcPts val="560"/>
              </a:spcBef>
              <a:spcAft>
                <a:spcPts val="0"/>
              </a:spcAft>
              <a:buSzPts val="1800"/>
              <a:buFont typeface="Nunito Light"/>
              <a:buChar char="○"/>
            </a:pPr>
            <a:r>
              <a:rPr lang="en-US" sz="1800">
                <a:latin typeface="Nunito Light"/>
                <a:ea typeface="Nunito Light"/>
                <a:cs typeface="Nunito Light"/>
                <a:sym typeface="Nunito Light"/>
              </a:rPr>
              <a:t>Larger </a:t>
            </a:r>
            <a:r>
              <a:rPr i="1" lang="en-US" sz="1800">
                <a:latin typeface="Nunito Light"/>
                <a:ea typeface="Nunito Light"/>
                <a:cs typeface="Nunito Light"/>
                <a:sym typeface="Nunito Light"/>
              </a:rPr>
              <a:t>W = </a:t>
            </a:r>
            <a:r>
              <a:rPr lang="en-US" sz="1800">
                <a:latin typeface="Nunito Light"/>
                <a:ea typeface="Nunito Light"/>
                <a:cs typeface="Nunito Light"/>
                <a:sym typeface="Nunito Light"/>
              </a:rPr>
              <a:t>more localized</a:t>
            </a:r>
            <a:endParaRPr sz="18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descr="{&quot;type&quot;:&quot;$$&quot;,&quot;code&quot;:&quot;$$\\epsilon$$&quot;,&quot;id&quot;:&quot;11&quot;,&quot;font&quot;:{&quot;color&quot;:&quot;#ffffff&quot;,&quot;size&quot;:26,&quot;family&quot;:&quot;Nunito&quot;},&quot;backgroundColor&quot;:&quot;#000000&quot;,&quot;backgroundColorModified&quot;:true,&quot;aid&quot;:null,&quot;ts&quot;:1701409117872,&quot;cs&quot;:&quot;GALfMoaI6Io74x6Z0YuVgQ==&quot;,&quot;size&quot;:{&quot;width&quot;:12.540685826771663,&quot;height&quot;:15.983790026246702}}"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325" y="2994325"/>
            <a:ext cx="119450" cy="1522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type&quot;:&quot;$$&quot;,&quot;backgroundColorModified&quot;:true,&quot;aid&quot;:null,&quot;id&quot;:&quot;8&quot;,&quot;backgroundColor&quot;:&quot;#000000&quot;,&quot;font&quot;:{&quot;color&quot;:&quot;#ffffff&quot;,&quot;size&quot;:20,&quot;family&quot;:&quot;Arial&quot;},&quot;code&quot;:&quot;$$\\langle n\\left|H\\right|m\\rangle =H_{n,m}=\\underbrace{\\epsilon_{0}\\delta_{n,m}}_{\\mathrm{binding}}\\underbrace{-\\,t\\left(\\delta_{n+1,m}+\\delta_{n-1,m}\\right)}_{\\mathrm{hopping}}$$&quot;,&quot;ts&quot;:1701408212969,&quot;cs&quot;:&quot;Sq5dQM2ldCKBpNH1CzoR9A==&quot;,&quot;size&quot;:{&quot;width&quot;:610.5,&quot;height&quot;:79}}" id="123" name="Google Shape;12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6472" y="1773454"/>
            <a:ext cx="5815013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 txBox="1"/>
          <p:nvPr/>
        </p:nvSpPr>
        <p:spPr>
          <a:xfrm>
            <a:off x="5204850" y="4783975"/>
            <a:ext cx="41445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</a:rPr>
              <a:t>Simon, Steven. “Solid State Basics,” </a:t>
            </a:r>
            <a:r>
              <a:rPr i="1" lang="en-US" sz="1000">
                <a:solidFill>
                  <a:schemeClr val="lt1"/>
                </a:solidFill>
              </a:rPr>
              <a:t>Oxford University Press</a:t>
            </a:r>
            <a:r>
              <a:rPr lang="en-US" sz="1000">
                <a:solidFill>
                  <a:schemeClr val="lt1"/>
                </a:solidFill>
              </a:rPr>
              <a:t>, 2013.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213100" y="434800"/>
            <a:ext cx="82296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lang="en-US" sz="3000">
                <a:solidFill>
                  <a:srgbClr val="D34817"/>
                </a:solidFill>
                <a:latin typeface="Nunito"/>
                <a:ea typeface="Nunito"/>
                <a:cs typeface="Nunito"/>
                <a:sym typeface="Nunito"/>
              </a:rPr>
              <a:t>Anderson Localization on the Ring</a:t>
            </a:r>
            <a:endParaRPr b="1" sz="3000">
              <a:solidFill>
                <a:srgbClr val="D3481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6900" y="976000"/>
            <a:ext cx="3862700" cy="386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5127450" y="2010350"/>
            <a:ext cx="2779800" cy="15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latin typeface="Italianno"/>
                <a:ea typeface="Italianno"/>
                <a:cs typeface="Italianno"/>
                <a:sym typeface="Italianno"/>
              </a:rPr>
              <a:t>One ring to rule them all,</a:t>
            </a:r>
            <a:endParaRPr sz="2400">
              <a:latin typeface="Italianno"/>
              <a:ea typeface="Italianno"/>
              <a:cs typeface="Italianno"/>
              <a:sym typeface="Italianno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latin typeface="Italianno"/>
                <a:ea typeface="Italianno"/>
                <a:cs typeface="Italianno"/>
                <a:sym typeface="Italianno"/>
              </a:rPr>
              <a:t>   one ring to find them,</a:t>
            </a:r>
            <a:endParaRPr sz="2400">
              <a:latin typeface="Italianno"/>
              <a:ea typeface="Italianno"/>
              <a:cs typeface="Italianno"/>
              <a:sym typeface="Italianno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latin typeface="Italianno"/>
                <a:ea typeface="Italianno"/>
                <a:cs typeface="Italianno"/>
                <a:sym typeface="Italianno"/>
              </a:rPr>
              <a:t>One ring to bring them all</a:t>
            </a:r>
            <a:endParaRPr sz="2400">
              <a:latin typeface="Italianno"/>
              <a:ea typeface="Italianno"/>
              <a:cs typeface="Italianno"/>
              <a:sym typeface="Italianno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400">
                <a:latin typeface="Italianno"/>
                <a:ea typeface="Italianno"/>
                <a:cs typeface="Italianno"/>
                <a:sym typeface="Italianno"/>
              </a:rPr>
              <a:t>   and in the darkness bind them.</a:t>
            </a:r>
            <a:endParaRPr sz="2400">
              <a:latin typeface="Italianno"/>
              <a:ea typeface="Italianno"/>
              <a:cs typeface="Italianno"/>
              <a:sym typeface="Italianno"/>
            </a:endParaRPr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350" y="976000"/>
            <a:ext cx="3862700" cy="386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/>
          <p:nvPr/>
        </p:nvSpPr>
        <p:spPr>
          <a:xfrm>
            <a:off x="1526650" y="4527700"/>
            <a:ext cx="159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W = 0</a:t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4" name="Google Shape;134;p23"/>
          <p:cNvSpPr txBox="1"/>
          <p:nvPr/>
        </p:nvSpPr>
        <p:spPr>
          <a:xfrm>
            <a:off x="5719450" y="4498500"/>
            <a:ext cx="159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W = 10</a:t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213100" y="434800"/>
            <a:ext cx="82296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lang="en-US" sz="3000">
                <a:solidFill>
                  <a:srgbClr val="D34817"/>
                </a:solidFill>
                <a:latin typeface="Nunito"/>
                <a:ea typeface="Nunito"/>
                <a:cs typeface="Nunito"/>
                <a:sym typeface="Nunito"/>
              </a:rPr>
              <a:t>Anderson Localization on a Graph</a:t>
            </a:r>
            <a:endParaRPr b="1" sz="3000">
              <a:solidFill>
                <a:srgbClr val="D3481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457200" y="1167238"/>
            <a:ext cx="8183100" cy="19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9400" lvl="0" marL="34290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unito Light"/>
              <a:buChar char="●"/>
            </a:pPr>
            <a:r>
              <a:rPr lang="en-US" sz="1800">
                <a:latin typeface="Nunito Light"/>
                <a:ea typeface="Nunito Light"/>
                <a:cs typeface="Nunito Light"/>
                <a:sym typeface="Nunito Light"/>
              </a:rPr>
              <a:t>We can identify the hopping term with the adjacency matrix of a graph</a:t>
            </a:r>
            <a:endParaRPr sz="18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-279400" lvl="0" marL="342900" rtl="0" algn="l">
              <a:spcBef>
                <a:spcPts val="560"/>
              </a:spcBef>
              <a:spcAft>
                <a:spcPts val="0"/>
              </a:spcAft>
              <a:buSzPts val="1800"/>
              <a:buFont typeface="Nunito Light"/>
              <a:buChar char="●"/>
            </a:pPr>
            <a:r>
              <a:rPr lang="en-US" sz="1800">
                <a:latin typeface="Nunito Light"/>
                <a:ea typeface="Nunito Light"/>
                <a:cs typeface="Nunito Light"/>
                <a:sym typeface="Nunito Light"/>
              </a:rPr>
              <a:t>This allows us to extend to more interesting configurations*</a:t>
            </a:r>
            <a:endParaRPr sz="18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descr="{&quot;type&quot;:&quot;$$&quot;,&quot;backgroundColorModified&quot;:true,&quot;aid&quot;:null,&quot;id&quot;:&quot;8&quot;,&quot;backgroundColor&quot;:&quot;#000000&quot;,&quot;font&quot;:{&quot;color&quot;:&quot;#ffffff&quot;,&quot;size&quot;:20,&quot;family&quot;:&quot;Arial&quot;},&quot;code&quot;:&quot;$$\\langle n\\left|H\\right|m\\rangle =H_{n,m}=\\underbrace{\\epsilon_{0}\\delta_{n,m}}_{\\mathrm{binding}}\\underbrace{-\\,t\\left(\\delta_{n+1,m}+\\delta_{n-1,m}\\right)}_{\\mathrm{hopping}}$$&quot;,&quot;ts&quot;:1701408212969,&quot;cs&quot;:&quot;Sq5dQM2ldCKBpNH1CzoR9A==&quot;,&quot;size&quot;:{&quot;width&quot;:610.5,&quot;height&quot;:79}}"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472" y="1773454"/>
            <a:ext cx="5815013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4"/>
          <p:cNvSpPr txBox="1"/>
          <p:nvPr/>
        </p:nvSpPr>
        <p:spPr>
          <a:xfrm>
            <a:off x="4637150" y="4629875"/>
            <a:ext cx="49455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*we assume periodic boundary conditions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213100" y="282400"/>
            <a:ext cx="82296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lang="en-US" sz="3000">
                <a:solidFill>
                  <a:srgbClr val="D34817"/>
                </a:solidFill>
                <a:latin typeface="Nunito"/>
                <a:ea typeface="Nunito"/>
                <a:cs typeface="Nunito"/>
                <a:sym typeface="Nunito"/>
              </a:rPr>
              <a:t>Anderson Localization on a Periodic Lattice</a:t>
            </a:r>
            <a:endParaRPr b="1" sz="3000">
              <a:solidFill>
                <a:srgbClr val="D3481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8" name="Google Shape;148;p25"/>
          <p:cNvSpPr txBox="1"/>
          <p:nvPr>
            <p:ph idx="1" type="body"/>
          </p:nvPr>
        </p:nvSpPr>
        <p:spPr>
          <a:xfrm>
            <a:off x="480450" y="975988"/>
            <a:ext cx="8183100" cy="19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9400" lvl="0" marL="342900" rtl="0" algn="l">
              <a:spcBef>
                <a:spcPts val="560"/>
              </a:spcBef>
              <a:spcAft>
                <a:spcPts val="0"/>
              </a:spcAft>
              <a:buSzPts val="1800"/>
              <a:buFont typeface="Nunito Light"/>
              <a:buChar char="●"/>
            </a:pPr>
            <a:r>
              <a:rPr lang="en-US" sz="1800">
                <a:latin typeface="Nunito Light"/>
                <a:ea typeface="Nunito Light"/>
                <a:cs typeface="Nunito Light"/>
                <a:sym typeface="Nunito Light"/>
              </a:rPr>
              <a:t>Consider a 2D lattice with periodic boundary conditions. </a:t>
            </a:r>
            <a:endParaRPr sz="18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-279400" lvl="0" marL="342900" rtl="0" algn="l">
              <a:spcBef>
                <a:spcPts val="560"/>
              </a:spcBef>
              <a:spcAft>
                <a:spcPts val="0"/>
              </a:spcAft>
              <a:buSzPts val="1800"/>
              <a:buFont typeface="Nunito Light"/>
              <a:buChar char="●"/>
            </a:pPr>
            <a:r>
              <a:rPr lang="en-US" sz="1800">
                <a:latin typeface="Nunito Light"/>
                <a:ea typeface="Nunito Light"/>
                <a:cs typeface="Nunito Light"/>
                <a:sym typeface="Nunito Light"/>
              </a:rPr>
              <a:t>For low W, the wave function diffuses. For high W, we see localization</a:t>
            </a:r>
            <a:endParaRPr sz="18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149" name="Google Shape;149;p25"/>
          <p:cNvPicPr preferRelativeResize="0"/>
          <p:nvPr/>
        </p:nvPicPr>
        <p:blipFill rotWithShape="1">
          <a:blip r:embed="rId3">
            <a:alphaModFix/>
          </a:blip>
          <a:srcRect b="9401" l="16131" r="12460" t="6951"/>
          <a:stretch/>
        </p:blipFill>
        <p:spPr>
          <a:xfrm>
            <a:off x="289825" y="1668525"/>
            <a:ext cx="3607824" cy="352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 rotWithShape="1">
          <a:blip r:embed="rId4">
            <a:alphaModFix/>
          </a:blip>
          <a:srcRect b="9401" l="18292" r="14057" t="6951"/>
          <a:stretch/>
        </p:blipFill>
        <p:spPr>
          <a:xfrm>
            <a:off x="5188650" y="1609872"/>
            <a:ext cx="3474900" cy="3580153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5"/>
          <p:cNvSpPr txBox="1"/>
          <p:nvPr/>
        </p:nvSpPr>
        <p:spPr>
          <a:xfrm>
            <a:off x="3051650" y="1950875"/>
            <a:ext cx="92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Nunito Light"/>
                <a:ea typeface="Nunito Light"/>
                <a:cs typeface="Nunito Light"/>
                <a:sym typeface="Nunito Light"/>
              </a:rPr>
              <a:t>W = 0</a:t>
            </a:r>
            <a:endParaRPr sz="1200"/>
          </a:p>
        </p:txBody>
      </p:sp>
      <p:sp>
        <p:nvSpPr>
          <p:cNvPr id="152" name="Google Shape;152;p25"/>
          <p:cNvSpPr txBox="1"/>
          <p:nvPr/>
        </p:nvSpPr>
        <p:spPr>
          <a:xfrm>
            <a:off x="7868700" y="1896200"/>
            <a:ext cx="92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Nunito Light"/>
                <a:ea typeface="Nunito Light"/>
                <a:cs typeface="Nunito Light"/>
                <a:sym typeface="Nunito Light"/>
              </a:rPr>
              <a:t>W = 10</a:t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6-9 Dark Background">
  <a:themeElements>
    <a:clrScheme name="Custom 11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0403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6-9 White Backgroud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